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7" r:id="rId3"/>
    <p:sldId id="258" r:id="rId4"/>
    <p:sldId id="1819" r:id="rId5"/>
    <p:sldId id="2010" r:id="rId6"/>
    <p:sldId id="2001" r:id="rId7"/>
    <p:sldId id="2076" r:id="rId8"/>
    <p:sldId id="1800" r:id="rId9"/>
    <p:sldId id="2077" r:id="rId10"/>
    <p:sldId id="1804" r:id="rId11"/>
    <p:sldId id="2078" r:id="rId12"/>
    <p:sldId id="1945" r:id="rId13"/>
    <p:sldId id="2079" r:id="rId14"/>
    <p:sldId id="2080" r:id="rId15"/>
    <p:sldId id="2063" r:id="rId16"/>
    <p:sldId id="2065" r:id="rId17"/>
    <p:sldId id="815" r:id="rId18"/>
    <p:sldId id="890" r:id="rId19"/>
    <p:sldId id="2058" r:id="rId20"/>
    <p:sldId id="298" r:id="rId21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41F"/>
    <a:srgbClr val="AA3F26"/>
    <a:srgbClr val="00339A"/>
    <a:srgbClr val="003FBC"/>
    <a:srgbClr val="FF6D6D"/>
    <a:srgbClr val="A20000"/>
    <a:srgbClr val="81301D"/>
    <a:srgbClr val="877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6" autoAdjust="0"/>
    <p:restoredTop sz="95892" autoAdjust="0"/>
  </p:normalViewPr>
  <p:slideViewPr>
    <p:cSldViewPr snapToObjects="1" showGuides="1">
      <p:cViewPr varScale="1">
        <p:scale>
          <a:sx n="84" d="100"/>
          <a:sy n="84" d="100"/>
        </p:scale>
        <p:origin x="1704" y="67"/>
      </p:cViewPr>
      <p:guideLst>
        <p:guide orient="horz" pos="2210"/>
        <p:guide pos="2862"/>
      </p:guideLst>
    </p:cSldViewPr>
  </p:slideViewPr>
  <p:outlineViewPr>
    <p:cViewPr>
      <p:scale>
        <a:sx n="33" d="100"/>
        <a:sy n="33" d="100"/>
      </p:scale>
      <p:origin x="0" y="-449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3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5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555031-67E6-4789-9C03-D478E6AD99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8038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338" y="254000"/>
            <a:ext cx="2073275" cy="62849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254000"/>
            <a:ext cx="6069013" cy="62849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219200"/>
            <a:ext cx="4068763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219200"/>
            <a:ext cx="4070350" cy="4572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312738"/>
            <a:ext cx="2071688" cy="54784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9100" y="312738"/>
            <a:ext cx="6067425" cy="547846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9100" y="1184275"/>
            <a:ext cx="4068763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0263" y="1184275"/>
            <a:ext cx="4070350" cy="53546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/>
          <p:cNvPicPr>
            <a:picLocks noChangeAspect="1"/>
          </p:cNvPicPr>
          <p:nvPr/>
        </p:nvPicPr>
        <p:blipFill>
          <a:blip r:embed="rId13"/>
          <a:srcRect t="1688" b="27"/>
          <a:stretch>
            <a:fillRect/>
          </a:stretch>
        </p:blipFill>
        <p:spPr>
          <a:xfrm>
            <a:off x="-33337" y="0"/>
            <a:ext cx="91773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415925" y="254000"/>
            <a:ext cx="8291513" cy="70961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/>
          </p:nvPr>
        </p:nvSpPr>
        <p:spPr>
          <a:xfrm>
            <a:off x="419100" y="1184275"/>
            <a:ext cx="8291513" cy="5354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1029" name="KSO_FD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95E5AF-9B0D-4B40-9732-7A5A0DFCF7F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KSO_FT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1" name="KSO_FN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2648F0-3BEB-46D0-946B-15A1CD53845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{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DABE8B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0"/>
          <p:cNvPicPr>
            <a:picLocks noChangeAspect="1"/>
          </p:cNvPicPr>
          <p:nvPr/>
        </p:nvPicPr>
        <p:blipFill>
          <a:blip r:embed="rId13"/>
          <a:srcRect l="1598" t="2747" r="1154" b="57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11"/>
          <p:cNvPicPr>
            <a:picLocks noChangeAspect="1"/>
          </p:cNvPicPr>
          <p:nvPr/>
        </p:nvPicPr>
        <p:blipFill>
          <a:blip r:embed="rId14"/>
          <a:srcRect r="3616" b="10127"/>
          <a:stretch>
            <a:fillRect/>
          </a:stretch>
        </p:blipFill>
        <p:spPr>
          <a:xfrm>
            <a:off x="6967538" y="5340350"/>
            <a:ext cx="2176462" cy="151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KSO_BT1"/>
          <p:cNvSpPr>
            <a:spLocks noGrp="1"/>
          </p:cNvSpPr>
          <p:nvPr>
            <p:ph type="title"/>
          </p:nvPr>
        </p:nvSpPr>
        <p:spPr>
          <a:xfrm>
            <a:off x="419100" y="312738"/>
            <a:ext cx="8291513" cy="6540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3" name="KSO_BC1"/>
          <p:cNvSpPr>
            <a:spLocks noGrp="1"/>
          </p:cNvSpPr>
          <p:nvPr>
            <p:ph type="body"/>
          </p:nvPr>
        </p:nvSpPr>
        <p:spPr>
          <a:xfrm>
            <a:off x="419100" y="1219200"/>
            <a:ext cx="8291513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</p:txBody>
      </p:sp>
      <p:sp>
        <p:nvSpPr>
          <p:cNvPr id="20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F9C41A-BD3B-44FB-8B34-C9EF481728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2026/2/1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9D9D9D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2DF54B1-C566-493B-9294-82CB0EF187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D9D9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D9D9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f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indent="-357505" algn="l" rtl="0" eaLnBrk="0" fontAlgn="base" hangingPunct="0">
        <a:lnSpc>
          <a:spcPct val="120000"/>
        </a:lnSpc>
        <a:spcBef>
          <a:spcPct val="0"/>
        </a:spcBef>
        <a:spcAft>
          <a:spcPts val="600"/>
        </a:spcAft>
        <a:buClr>
          <a:srgbClr val="E3BB6C"/>
        </a:buClr>
        <a:buFont typeface="幼圆" pitchFamily="49" charset="-122"/>
        <a:buChar char=" 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ctrTitle" idx="4294967295"/>
          </p:nvPr>
        </p:nvSpPr>
        <p:spPr>
          <a:xfrm>
            <a:off x="679450" y="1892300"/>
            <a:ext cx="7772400" cy="57150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zh-CN" altLang="en-US" sz="4000" dirty="0">
                <a:solidFill>
                  <a:srgbClr val="990000"/>
                </a:solidFill>
              </a:rPr>
              <a:t>入行</a:t>
            </a:r>
            <a:r>
              <a:rPr lang="zh-CN" altLang="en-US" sz="4000" dirty="0" smtClean="0">
                <a:solidFill>
                  <a:srgbClr val="990000"/>
                </a:solidFill>
              </a:rPr>
              <a:t>论</a:t>
            </a:r>
            <a:r>
              <a:rPr lang="en-US" altLang="zh-CN" sz="4000" dirty="0" smtClean="0">
                <a:solidFill>
                  <a:srgbClr val="990000"/>
                </a:solidFill>
              </a:rPr>
              <a:t>120</a:t>
            </a:r>
            <a:r>
              <a:rPr lang="zh-CN" altLang="en-US" sz="4000" dirty="0" smtClean="0">
                <a:solidFill>
                  <a:srgbClr val="990000"/>
                </a:solidFill>
              </a:rPr>
              <a:t>课</a:t>
            </a:r>
            <a:endParaRPr lang="zh-CN" altLang="zh-CN" sz="4000" dirty="0">
              <a:solidFill>
                <a:srgbClr val="990000"/>
              </a:solidFill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4294967295"/>
          </p:nvPr>
        </p:nvSpPr>
        <p:spPr>
          <a:xfrm>
            <a:off x="679450" y="2740025"/>
            <a:ext cx="7759700" cy="14097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寂天菩萨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  著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索达吉仁波切    宣讲</a:t>
            </a:r>
          </a:p>
          <a:p>
            <a:pPr lvl="0" eaLnBrk="1" hangingPunct="1">
              <a:spcBef>
                <a:spcPts val="300"/>
              </a:spcBef>
            </a:pP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生西法师        辅导</a:t>
            </a:r>
          </a:p>
        </p:txBody>
      </p:sp>
      <p:pic>
        <p:nvPicPr>
          <p:cNvPr id="410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38" y="4425950"/>
            <a:ext cx="2462212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纵险吾亦投，资财愿耗尽，只为女入怀，销魂获至乐。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难点：</a:t>
            </a: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怎样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才能善用财产成为福德之因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应用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于上供下施等善法，而非“只为女入怀”，消耗于所贪对境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怎样将贪心转为道用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凡夫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人年轻时风脉明点炽盛，不可能丝毫不生贪欲心。作为修行人，要随时忆念佛陀关于女身不净的教言经常思维贪欲的严重过患，“贪生三途怖”的可怕果报，对此生起定解。或者以空性见摄持，通过直接观贪心的本体为空而除贪。</a:t>
            </a: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法华经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云：“诸苦所因，贪欲为本。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佛陀在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楞严经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中也说：“此等众生，不识本心，受此轮回，经无量劫，不得真净，皆由随顺杀盗淫。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夏朝君主桀由于荒淫无道，使百姓无以生存，四方诸侯群起，最后导致夏朝灭亡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商纣王用“炮烙”处死忠臣，以取悦妲己，再加上残忍的暴政，最终将商朝的江山断送在自己手里。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周幽王也是烽火戏诸侯，以博褒姒一笑的昏君。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6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除骨更无余，与其苦贪执，非我自主躯，何如趣涅槃？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实际上这些女人也只是一堆骨锁而已，别无其余。与其如此贪恋并不能成为我自主与我拥有的这个女身，何不趋向涅槃呢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颂是对前两颂的进一步观察，付出巨大代价想要得到的异性身体，是否真的值得贪着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假如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身体有精妙之处，则值得贪着。然而仔细观察看似表面光鲜的身体，其实“除骨更无余”：身体由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种不净物组成，除了一个骨架支撑了皮肤、肌肉、脂肪这样一堆肉泥之外再无其它，没有任何精妙实质值得贪着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假如身体能真正拥有，则值得贪着。然而“非我自主躯”：这个身体不是我能自主的。就像不能主宰自己的身体一样（想要自己的身体不生病、不死都不可能），更不可能去主宰属于我的心以外别人的身体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由上可知，身体既没有精妙之处，也不可能真正拥有。因此与其贪执身体，不如“趣涅槃”。如果把花在异性身上的精力和时间，全部用于希求解脱、希求佛果，早就已经成就了。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除骨更无余，与其苦贪执，非我自主躯，何如趣涅槃？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</a:t>
            </a:r>
            <a:r>
              <a:rPr lang="zh-CN" altLang="en-US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如何对比理解“贪执身体”和“趣入涅槃”，得出后者超胜的结论？从以下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个角度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本体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：身体是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种不净物组成，无有精妙处；而涅槃的本体具有种种殊胜的法身功德，永远不变的实相智慧，清净的自性等诸多精妙之处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凡圣差别：凡夫由于有常乐我净的迷乱颠倒，在这种状态下才会认为身体是美的；而若以智者的智慧抉择，涅槃才值得拥有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距离：身体是距离产生美，越远就越容易只看美丽表象而忽略不净本质；而涅槃与之相反，离涅槃越近地观察，它越美越清净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时间：身体再美，时间一长就会审美疲劳；但是趋向涅槃的时间越长，越会发现它的确值得我们拥有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自主性：自他的身体都无法真正拥有和主宰；而涅槃的境界一旦拥有，是永恒的获得，涅槃的功德、自性是自主的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6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苦乐感受：对异性的身体越贪执就越痛苦；而越耽著趣入涅槃就越快乐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小结</a:t>
            </a:r>
            <a:r>
              <a:rPr lang="zh-CN" altLang="en-US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如此对比后，我们应该对贪执身体的过患、趣入涅槃的功德产生定解，时刻以正知正念摄持自心。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6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除骨更无余，与其苦贪执，非我自主躯，何如趣涅槃？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4265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教证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正法念住经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中云：“女人祸害因，毁今生来世，若欲利己者，故当弃女人。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汉传佛教中有一个老和尚背女子过河的故事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虚云老和尚持楞严咒摄心婉拒女色的故事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上师如意宝守戒远离色诱违缘之地的故事。</a:t>
            </a: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相关法义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入行论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》“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正知正念品”中的“身体无有所贪精华”部分，与本课内容很相近。请回顾温习。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82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始则奋抬头，揭已羞垂视，葬前见未见，悉以纱覆面。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4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442685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大疏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中解释说：最初为了看清她的容颜，而努力使她向上抬头，然而她却羞涩地向下垂视，在送往尸林（天葬）之前，死时的新媳妇无论他人见或未见，都是用面纱遮住她的脸，这是就印度大多数种姓的传统而言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的。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描述了男人以强烈贪心驱使，渴望见到女人容貌的情景。按照印度当时的传统，女人在未出嫁之前，乃至死后送到尸陀林之前，丈夫都没有机会见到妻子的容貌。应对颂词的时代背景有所理解，并从中体会那种迫不及待的贪执之心。然后思维这种心情有什么意义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印光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大师讲的罗母卖身替儿娶亲的故事。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116632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昔隐惑君容，今现明眼前，鹫已去其纱，既见何故逃</a:t>
            </a:r>
            <a:r>
              <a:rPr lang="zh-CN" altLang="en-US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1735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</a:t>
            </a:r>
            <a:r>
              <a:rPr lang="zh-CN" altLang="en-US" sz="1800" dirty="0" smtClean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zh-CN" altLang="en-US" sz="1800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昔日希望见到而迷惑你的那张面孔，如今明明摆在面前，尸林中的鹰鹫已扯去了她的面纱，既然已经见到，为何要惊慌失措逃跑呢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本颂重点</a:t>
            </a:r>
            <a:endParaRPr lang="zh-CN" altLang="en-US" sz="1800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这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是接着上一组颂词继续讲，这种贪欲心若详细去观察毫无意义，不合理。如此渴望见到所贪之人的容貌，当死后显露在你面前时，你为什么不看反而逃得这么快呢？活着和死后是同一张脸，活着的时候很想看，死了之后就不想看，说明在脸上没有所贪的对境，我们以贪心去看不合理，只是无明愚痴引发的不如法行为。因此，再动人的身体，本质也是不净的，若能明白这个道理，肯定对修行有所帮助。</a:t>
            </a:r>
          </a:p>
          <a:p>
            <a:pPr eaLnBrk="1" latinLnBrk="1" hangingPunct="1">
              <a:lnSpc>
                <a:spcPts val="2600"/>
              </a:lnSpc>
            </a:pP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</a:t>
            </a: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公案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西汉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吕后残忍地将戚夫人做成人彘，曾经宠爱她的惠帝，看到后却吓得晕倒。（说明：人们对异性身体的贪执也是无常的。）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9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7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2867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Box 16"/>
          <p:cNvSpPr/>
          <p:nvPr/>
        </p:nvSpPr>
        <p:spPr>
          <a:xfrm>
            <a:off x="857250" y="2060575"/>
            <a:ext cx="6902450" cy="1869150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佛经中宣说了女人的种种过患，所以有些男众一见到女人就特别恨，这种做法正确吗？为什么？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异性的身体为什么不值得贪执？对此，你有哪些体会？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700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69215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1" name="TextBox 16"/>
          <p:cNvSpPr/>
          <p:nvPr/>
        </p:nvSpPr>
        <p:spPr>
          <a:xfrm>
            <a:off x="857250" y="2060575"/>
            <a:ext cx="6902450" cy="1322082"/>
          </a:xfrm>
          <a:prstGeom prst="roundRect">
            <a:avLst>
              <a:gd name="adj" fmla="val 10130"/>
            </a:avLst>
          </a:prstGeom>
          <a:noFill/>
          <a:ln w="25400" cap="flat" cmpd="sng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800" b="1" dirty="0">
                <a:solidFill>
                  <a:srgbClr val="0045D0"/>
                </a:solidFill>
                <a:latin typeface="黑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sz="1200" b="1" dirty="0">
              <a:solidFill>
                <a:srgbClr val="0045D0"/>
              </a:solidFill>
              <a:latin typeface="黑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l" hangingPunct="1"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0045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在与异性交往的过程中，你应该怎样守护清净的戒律？</a:t>
            </a:r>
            <a:endParaRPr lang="zh-CN" altLang="en-US" sz="2800" dirty="0">
              <a:solidFill>
                <a:srgbClr val="0045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628775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Rectangle 5"/>
          <p:cNvSpPr>
            <a:spLocks noGrp="1"/>
          </p:cNvSpPr>
          <p:nvPr/>
        </p:nvSpPr>
        <p:spPr>
          <a:xfrm>
            <a:off x="2905125" y="209550"/>
            <a:ext cx="5422900" cy="461963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3200" b="1" dirty="0">
                <a:solidFill>
                  <a:srgbClr val="826951"/>
                </a:solidFill>
              </a:rPr>
              <a:t>思  考  题</a:t>
            </a:r>
          </a:p>
        </p:txBody>
      </p:sp>
      <p:sp>
        <p:nvSpPr>
          <p:cNvPr id="2970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</p:spTree>
    <p:extLst>
      <p:ext uri="{BB962C8B-B14F-4D97-AF65-F5344CB8AC3E}">
        <p14:creationId xmlns:p14="http://schemas.microsoft.com/office/powerpoint/2010/main" val="2974223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638175" y="312738"/>
            <a:ext cx="7851775" cy="654050"/>
          </a:xfrm>
          <a:solidFill>
            <a:srgbClr val="990000">
              <a:alpha val="100000"/>
            </a:srgbClr>
          </a:solidFill>
        </p:spPr>
        <p:txBody>
          <a:bodyPr vert="horz" wrap="square" lIns="91440" tIns="45720" rIns="91440" bIns="45720" anchor="b" anchorCtr="0"/>
          <a:lstStyle/>
          <a:p>
            <a:pPr algn="ctr" eaLnBrk="1" hangingPunct="1"/>
            <a:r>
              <a:rPr lang="zh-CN" altLang="zh-CN" dirty="0">
                <a:solidFill>
                  <a:schemeClr val="bg1"/>
                </a:solidFill>
                <a:latin typeface="幼圆" pitchFamily="49" charset="-122"/>
              </a:rPr>
              <a:t>回      向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1849438" y="1111250"/>
            <a:ext cx="5429250" cy="5491163"/>
          </a:xfrm>
          <a:ln w="76200" cmpd="tri">
            <a:solidFill>
              <a:srgbClr val="99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lnSpc>
                <a:spcPct val="90000"/>
              </a:lnSpc>
              <a:buNone/>
            </a:pPr>
            <a:endParaRPr lang="zh-CN" altLang="en-US" sz="1800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所南德义檀嘉热巴涅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托内尼波札南潘协将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杰嘎纳其瓦隆彻巴耶 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哲波措利卓瓦卓瓦效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文殊师利勇猛智  普贤慧行亦复然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随彼一切常修学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三世诸佛所称叹   如是最胜诸大愿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我今回向诸善根   为得普贤殊胜行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生生世世不离师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恒时享用胜法乐</a:t>
            </a:r>
            <a:endParaRPr lang="en-US" altLang="zh-CN" b="1" dirty="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圆满地道功德已</a:t>
            </a:r>
            <a:r>
              <a:rPr lang="en-US" altLang="zh-CN" b="1" dirty="0">
                <a:solidFill>
                  <a:srgbClr val="990000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990000"/>
                </a:solidFill>
                <a:latin typeface="宋体" panose="02010600030101010101" pitchFamily="2" charset="-122"/>
              </a:rPr>
              <a:t>唯愿速得金刚持</a:t>
            </a: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6950"/>
            <a:ext cx="1504950" cy="1852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933825"/>
            <a:ext cx="2573338" cy="1382713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/>
            </a:lvl1pPr>
            <a:lvl2pPr marL="0" lvl="1" indent="0" algn="ctr">
              <a:buClr>
                <a:srgbClr val="DABE8B"/>
              </a:buClr>
              <a:buSzTx/>
              <a:buFont typeface="幼圆" pitchFamily="49" charset="-122"/>
              <a:buNone/>
              <a:defRPr/>
            </a:lvl2pPr>
            <a:lvl3pPr marL="914400" lvl="2" indent="0" algn="ctr">
              <a:buClrTx/>
              <a:buSzTx/>
              <a:buFont typeface="Arial" panose="020B0604020202020204" pitchFamily="34" charset="0"/>
              <a:buNone/>
              <a:defRPr/>
            </a:lvl3pPr>
            <a:lvl4pPr marL="1371600" lvl="3" indent="0" algn="ctr">
              <a:buClrTx/>
              <a:buSzTx/>
              <a:buFont typeface="Arial" panose="020B0604020202020204" pitchFamily="34" charset="0"/>
              <a:buNone/>
              <a:defRPr/>
            </a:lvl4pPr>
            <a:lvl5pPr marL="1828800" lvl="4" indent="0" algn="ctr">
              <a:buClrTx/>
              <a:buSzTx/>
              <a:buFont typeface="Arial" panose="020B0604020202020204" pitchFamily="34" charset="0"/>
              <a:buNone/>
              <a:defRPr/>
            </a:lvl5pPr>
          </a:lstStyle>
          <a:p>
            <a:pPr lvl="0" algn="l" eaLnBrk="1" hangingPunct="1"/>
            <a:r>
              <a:rPr lang="zh-CN" altLang="zh-CN" sz="1800" b="1" dirty="0"/>
              <a:t>顶礼本师释迦摩尼佛</a:t>
            </a:r>
          </a:p>
          <a:p>
            <a:pPr lvl="0" algn="l" eaLnBrk="1" hangingPunct="1"/>
            <a:r>
              <a:rPr lang="zh-CN" altLang="zh-CN" sz="1800" b="1" dirty="0"/>
              <a:t>顶礼文殊智慧勇士</a:t>
            </a:r>
          </a:p>
          <a:p>
            <a:pPr lvl="0" algn="l" eaLnBrk="1" hangingPunct="1"/>
            <a:r>
              <a:rPr lang="zh-CN" altLang="zh-CN" sz="1800" b="1" dirty="0"/>
              <a:t>顶礼传承大恩上师</a:t>
            </a:r>
          </a:p>
        </p:txBody>
      </p:sp>
      <p:sp>
        <p:nvSpPr>
          <p:cNvPr id="5123" name="Rectangle 4"/>
          <p:cNvSpPr>
            <a:spLocks noGrp="1"/>
          </p:cNvSpPr>
          <p:nvPr/>
        </p:nvSpPr>
        <p:spPr>
          <a:xfrm>
            <a:off x="4427538" y="3789363"/>
            <a:ext cx="2573337" cy="16637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自大圣境五台山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文殊加持入心间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祈祷晋美彭措足</a:t>
            </a:r>
          </a:p>
          <a:p>
            <a:pPr marL="0" lvl="0" indent="0" algn="r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1800" b="1" dirty="0">
                <a:solidFill>
                  <a:srgbClr val="616467"/>
                </a:solidFill>
                <a:latin typeface="Arial" panose="020B0604020202020204" pitchFamily="34" charset="0"/>
              </a:rPr>
              <a:t>证悟意传求加持</a:t>
            </a:r>
          </a:p>
        </p:txBody>
      </p:sp>
      <p:sp>
        <p:nvSpPr>
          <p:cNvPr id="5124" name="Rectangle 5"/>
          <p:cNvSpPr>
            <a:spLocks noGrp="1"/>
          </p:cNvSpPr>
          <p:nvPr/>
        </p:nvSpPr>
        <p:spPr>
          <a:xfrm>
            <a:off x="2763838" y="5516563"/>
            <a:ext cx="5367337" cy="484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{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DABE8B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buClr>
                <a:srgbClr val="826951"/>
              </a:buClr>
              <a:buSzPct val="60000"/>
              <a:buFont typeface="Wingdings 2" pitchFamily="18" charset="2"/>
              <a:buNone/>
            </a:pPr>
            <a:r>
              <a:rPr lang="zh-CN" altLang="zh-CN" sz="2000" b="1" i="1" dirty="0">
                <a:solidFill>
                  <a:srgbClr val="D00000"/>
                </a:solidFill>
                <a:latin typeface="Arial" panose="020B0604020202020204" pitchFamily="34" charset="0"/>
              </a:rPr>
              <a:t>为度化一切众生发无上殊胜的菩提心而学习</a:t>
            </a:r>
          </a:p>
        </p:txBody>
      </p:sp>
      <p:pic>
        <p:nvPicPr>
          <p:cNvPr id="5125" name="Picture 6" descr="%MV`K6N{36%5XM2A7BYBQ_4"/>
          <p:cNvPicPr>
            <a:picLocks noChangeAspect="1"/>
          </p:cNvPicPr>
          <p:nvPr/>
        </p:nvPicPr>
        <p:blipFill>
          <a:blip r:embed="rId2"/>
          <a:srcRect l="11063" r="957" b="48874"/>
          <a:stretch>
            <a:fillRect/>
          </a:stretch>
        </p:blipFill>
        <p:spPr>
          <a:xfrm>
            <a:off x="2195513" y="1557338"/>
            <a:ext cx="4673600" cy="222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/>
          <p:nvPr/>
        </p:nvSpPr>
        <p:spPr>
          <a:xfrm>
            <a:off x="3276600" y="666750"/>
            <a:ext cx="2887663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顶礼寂天菩萨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614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92375"/>
            <a:ext cx="2009140" cy="247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矩形 1"/>
          <p:cNvSpPr/>
          <p:nvPr/>
        </p:nvSpPr>
        <p:spPr>
          <a:xfrm>
            <a:off x="4356100" y="2420620"/>
            <a:ext cx="3168650" cy="2656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尽舍国政善开显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稀奇佛子行之理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弘扬佛陀教法者</a:t>
            </a:r>
          </a:p>
          <a:p>
            <a:pPr marL="0" lvl="0" indent="0" algn="l">
              <a:lnSpc>
                <a:spcPts val="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寂天菩萨前顶礼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119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8732" b="1"/>
          <a:stretch/>
        </p:blipFill>
        <p:spPr>
          <a:xfrm>
            <a:off x="185359" y="1844824"/>
            <a:ext cx="8718036" cy="28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6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8197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38" y="722313"/>
            <a:ext cx="6696075" cy="4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Rectangle 39"/>
          <p:cNvSpPr>
            <a:spLocks noGrp="1"/>
          </p:cNvSpPr>
          <p:nvPr/>
        </p:nvSpPr>
        <p:spPr>
          <a:xfrm>
            <a:off x="2700338" y="125413"/>
            <a:ext cx="5422900" cy="5588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120</a:t>
            </a:r>
            <a:r>
              <a:rPr lang="zh-CN" altLang="en-US" sz="3000" b="1" dirty="0" smtClean="0">
                <a:solidFill>
                  <a:srgbClr val="C00000"/>
                </a:solidFill>
                <a:sym typeface="Calibri" panose="020F0502020204030204" pitchFamily="34" charset="0"/>
              </a:rPr>
              <a:t>课</a:t>
            </a:r>
            <a:r>
              <a:rPr lang="zh-CN" altLang="en-US" sz="3000" b="1" dirty="0">
                <a:solidFill>
                  <a:srgbClr val="C00000"/>
                </a:solidFill>
                <a:sym typeface="Calibri" panose="020F0502020204030204" pitchFamily="34" charset="0"/>
              </a:rPr>
              <a:t>总义归摄</a:t>
            </a:r>
          </a:p>
        </p:txBody>
      </p:sp>
      <p:sp>
        <p:nvSpPr>
          <p:cNvPr id="8199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3178696" y="1700808"/>
            <a:ext cx="5254987" cy="39703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本课开始讲“观察本体不净”，主要是针对令我们产生妄念、贪欲的对境男人或女人，通过观察其身体本体是不清净的，让我们生起厌烦。分二：一、以同离命故观彼不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净；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二、观察具命而观彼不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净。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以同离命故观彼不净”又分六，首先讲到“无有所贪之法”，然后因此分别宣说以贪心而注视、嫉妒保护、恭敬供养、欣喜接触、拥抱当然也就不应理。这六点与世间人的观念正相反。因此只有打破固有观念，才可能达到静虑的目的。本课宣说的是“无有所贪之法”以及“以贪而视不应理”。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</a:t>
            </a:r>
            <a:r>
              <a:rPr lang="en-US" altLang="zh-CN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首先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“无有所贪之法”，可以解读为身体没有所贪之法，或者身体不应该是所贪的对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境。</a:t>
            </a:r>
            <a:r>
              <a:rPr lang="en-US" altLang="zh-CN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</a:t>
            </a:r>
            <a:r>
              <a:rPr lang="zh-CN" altLang="en-US" sz="1800" dirty="0" smtClean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经过种种分析</a:t>
            </a:r>
            <a:r>
              <a:rPr lang="zh-CN" altLang="en-US" sz="1800" dirty="0">
                <a:solidFill>
                  <a:srgbClr val="8D341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可得知，身体不应是所贪的对境，因此“以贪而视不应理”。</a:t>
            </a:r>
            <a:endParaRPr lang="en-US" altLang="zh-CN" sz="1800" dirty="0" smtClean="0">
              <a:solidFill>
                <a:srgbClr val="8D341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1786255"/>
            <a:ext cx="2232025" cy="33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3060065" y="332105"/>
            <a:ext cx="2968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入行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论</a:t>
            </a:r>
            <a:r>
              <a:rPr lang="en-US" altLang="zh-CN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120</a:t>
            </a:r>
            <a:r>
              <a:rPr lang="zh-CN" altLang="en-US" sz="2800" b="1" dirty="0" smtClean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课</a:t>
            </a:r>
            <a:r>
              <a:rPr lang="zh-CN" altLang="en-US" sz="2800" b="1" dirty="0">
                <a:solidFill>
                  <a:srgbClr val="BC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科判</a:t>
            </a:r>
            <a:endParaRPr lang="zh-CN" altLang="zh-CN" sz="2800" dirty="0">
              <a:solidFill>
                <a:srgbClr val="BC000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520" y="1052736"/>
            <a:ext cx="8496944" cy="5568278"/>
            <a:chOff x="251520" y="1052736"/>
            <a:chExt cx="8496944" cy="556827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939" t="5967" r="-939" b="6554"/>
            <a:stretch/>
          </p:blipFill>
          <p:spPr>
            <a:xfrm>
              <a:off x="251520" y="1052736"/>
              <a:ext cx="8496944" cy="556827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6028690" y="3861048"/>
              <a:ext cx="2575758" cy="26642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00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月老媒婆前，何故屡恳求？为何全不忌，诸罪或恶名？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509370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释义</a:t>
            </a:r>
            <a:endParaRPr lang="en-US" altLang="zh-CN" sz="1800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与为什么以前为了逢遇女人而百般恳求男女媒人，全然不顾及所有罪业或恶名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？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颂体现了贪执异性身体者的颠倒愚痴：为得到所贪之人不惜向媒婆乞求，甚至造恶业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月老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媒婆前，何故“屡恳求”？虽然牵线的媒婆种性并不是很高贵，但是为了得到喜欢的异性，不惜放下身段，在月老媒婆面前屡屡地恳求，根本就不顾及她的种姓低贱，把自己的贪执心暴露无遗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为何全然都不怕“诸罪或恶名”？为了得到喜欢的对象，不管是什么样的罪业都敢做，背负什么样的恶名都不怕。这其实就是说明贪欲心产生之后，完全失去了作为人的底线，不顾廉耻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难点：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从贪欲与愚痴的关系，推出结论“身体不应是所贪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为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获得所贪对境不惜造罪，说明贪欲令头脑不清醒，失去判断力，蒙蔽智慧。即贪欲和愚痴无明是相连的。因此，处在愚痴状态抉择出的“身体值得贪爱”，肯定不是正确的所贪之法。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0245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838" y="1271947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6" name="Rectangle 39"/>
          <p:cNvSpPr>
            <a:spLocks noGrp="1"/>
          </p:cNvSpPr>
          <p:nvPr/>
        </p:nvSpPr>
        <p:spPr>
          <a:xfrm>
            <a:off x="3248219" y="86519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月老媒婆前，何故屡恳求？为何全不忌，诸罪或恶名？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0247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48" name="矩形 10"/>
          <p:cNvSpPr/>
          <p:nvPr/>
        </p:nvSpPr>
        <p:spPr>
          <a:xfrm>
            <a:off x="612775" y="977900"/>
            <a:ext cx="1077913" cy="417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10249" name="矩形 2"/>
          <p:cNvSpPr/>
          <p:nvPr/>
        </p:nvSpPr>
        <p:spPr>
          <a:xfrm>
            <a:off x="612775" y="1629053"/>
            <a:ext cx="8063681" cy="34265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</a:t>
            </a:r>
            <a:r>
              <a:rPr lang="zh-CN" altLang="en-US" sz="1800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教</a:t>
            </a: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证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弥勒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菩萨云：“欲者趋入大怖畏。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《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月灯经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》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中也说：“犹如嗔恨之毒蛇，智者应当远女身。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”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3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麦彭仁波切在对小僧人的教言中也讲过：“女人是很厉害的，天王都无法战胜的人，往往被女人踩在脚下。”（几个教证都说明了贪欲的可怕后果。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相关公案</a:t>
            </a:r>
            <a:endParaRPr lang="en-US" altLang="zh-CN" sz="1800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前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美国总统，为了一个女人，闹得声名狼藉、身败名裂</a:t>
            </a:r>
            <a:r>
              <a:rPr lang="zh-CN" altLang="en-US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marL="0" lvl="0" indent="0" algn="l" eaLnBrk="1" latinLnBrk="1" hangingPunct="1">
              <a:lnSpc>
                <a:spcPts val="2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阿拉法特在和平方面也做了很大贡献，但后来为了女人，钱财和名声上受到很大损失。（被贪心驱使而全然不顾造罪和恶名，十分愚痴！）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斜纹 7"/>
          <p:cNvSpPr/>
          <p:nvPr/>
        </p:nvSpPr>
        <p:spPr>
          <a:xfrm>
            <a:off x="2268538" y="0"/>
            <a:ext cx="322262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90213" y="0"/>
              </a:cxn>
              <a:cxn ang="0">
                <a:pos x="180431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斜纹 7"/>
          <p:cNvSpPr/>
          <p:nvPr/>
        </p:nvSpPr>
        <p:spPr>
          <a:xfrm rot="10800000">
            <a:off x="8820150" y="404813"/>
            <a:ext cx="323850" cy="323850"/>
          </a:xfrm>
          <a:custGeom>
            <a:avLst/>
            <a:gdLst/>
            <a:ahLst/>
            <a:cxnLst>
              <a:cxn ang="0">
                <a:pos x="0" y="161925"/>
              </a:cxn>
              <a:cxn ang="0">
                <a:pos x="161925" y="0"/>
              </a:cxn>
              <a:cxn ang="0">
                <a:pos x="323850" y="0"/>
              </a:cxn>
              <a:cxn ang="0">
                <a:pos x="0" y="323850"/>
              </a:cxn>
              <a:cxn ang="0">
                <a:pos x="0" y="161925"/>
              </a:cxn>
            </a:cxnLst>
            <a:rect l="0" t="0" r="0" b="0"/>
            <a:pathLst>
              <a:path w="323850" h="323850">
                <a:moveTo>
                  <a:pt x="0" y="161925"/>
                </a:moveTo>
                <a:lnTo>
                  <a:pt x="161925" y="0"/>
                </a:lnTo>
                <a:lnTo>
                  <a:pt x="323850" y="0"/>
                </a:lnTo>
                <a:lnTo>
                  <a:pt x="0" y="323850"/>
                </a:lnTo>
                <a:lnTo>
                  <a:pt x="0" y="16192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0" name="圆角矩形 21"/>
          <p:cNvSpPr/>
          <p:nvPr/>
        </p:nvSpPr>
        <p:spPr>
          <a:xfrm>
            <a:off x="179388" y="115888"/>
            <a:ext cx="1944687" cy="649287"/>
          </a:xfrm>
          <a:prstGeom prst="roundRect">
            <a:avLst>
              <a:gd name="adj" fmla="val 16667"/>
            </a:avLst>
          </a:prstGeom>
          <a:solidFill>
            <a:schemeClr val="accent1">
              <a:alpha val="85097"/>
            </a:schemeClr>
          </a:solidFill>
          <a:ln w="9525">
            <a:noFill/>
          </a:ln>
          <a:effectLst>
            <a:outerShdw dist="38100" dir="2699999" algn="ctr" rotWithShape="0">
              <a:srgbClr val="000000">
                <a:alpha val="35999"/>
              </a:srgbClr>
            </a:outerShdw>
          </a:effectLst>
        </p:spPr>
        <p:txBody>
          <a:bodyPr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入行论</a:t>
            </a:r>
            <a:r>
              <a:rPr lang="en-US" altLang="zh-CN" sz="16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120</a:t>
            </a:r>
            <a:r>
              <a:rPr lang="zh-CN" altLang="en-US" sz="16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</a:t>
            </a:r>
            <a:endParaRPr lang="en-US" altLang="zh-CN" sz="16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索达吉仁波切 宣讲</a:t>
            </a:r>
          </a:p>
        </p:txBody>
      </p:sp>
      <p:pic>
        <p:nvPicPr>
          <p:cNvPr id="14341" name="直接连接符 59"/>
          <p:cNvPicPr/>
          <p:nvPr/>
        </p:nvPicPr>
        <p:blipFill>
          <a:blip r:embed="rId2"/>
          <a:stretch>
            <a:fillRect/>
          </a:stretch>
        </p:blipFill>
        <p:spPr>
          <a:xfrm>
            <a:off x="2206625" y="1277620"/>
            <a:ext cx="6696075" cy="4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Rectangle 39"/>
          <p:cNvSpPr>
            <a:spLocks noGrp="1"/>
          </p:cNvSpPr>
          <p:nvPr/>
        </p:nvSpPr>
        <p:spPr>
          <a:xfrm>
            <a:off x="3348038" y="44624"/>
            <a:ext cx="4032250" cy="10382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纵险吾亦投，资财愿耗尽，只为女入怀，销魂获至乐。</a:t>
            </a:r>
            <a:endParaRPr lang="zh-CN" altLang="en-US" dirty="0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  <p:sp>
        <p:nvSpPr>
          <p:cNvPr id="14343" name="文本框 117"/>
          <p:cNvSpPr txBox="1"/>
          <p:nvPr/>
        </p:nvSpPr>
        <p:spPr>
          <a:xfrm rot="-5400000">
            <a:off x="-615950" y="5916613"/>
            <a:ext cx="1558925" cy="323850"/>
          </a:xfrm>
          <a:prstGeom prst="rect">
            <a:avLst/>
          </a:prstGeom>
          <a:solidFill>
            <a:srgbClr val="CCCC00"/>
          </a:solidFill>
          <a:ln w="9525">
            <a:noFill/>
          </a:ln>
        </p:spPr>
        <p:txBody>
          <a:bodyPr lIns="0" tIns="0" rIns="0" bIns="0" anchor="ctr" anchorCtr="0"/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1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皈   依</a:t>
            </a:r>
            <a:endParaRPr lang="zh-CN" altLang="zh-CN" sz="1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4" name="矩形 10"/>
          <p:cNvSpPr/>
          <p:nvPr/>
        </p:nvSpPr>
        <p:spPr>
          <a:xfrm>
            <a:off x="612775" y="977900"/>
            <a:ext cx="1077913" cy="450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57505" indent="-357505" algn="just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f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7505" indent="-357505" algn="l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E3BB6C"/>
              </a:buClr>
              <a:buFont typeface="幼圆" pitchFamily="49" charset="-122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marL="0" lvl="0" indent="0" algn="l" eaLnBrk="1" latinLnBrk="1" hangingPunct="1">
              <a:lnSpc>
                <a:spcPct val="13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（颂词</a:t>
            </a:r>
            <a:r>
              <a:rPr lang="en-US" altLang="zh-CN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zh-CN" altLang="en-US" sz="1800" dirty="0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612775" y="1558062"/>
            <a:ext cx="7991475" cy="376000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ts val="2600"/>
              </a:lnSpc>
              <a:buNone/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消</a:t>
            </a:r>
            <a:r>
              <a:rPr lang="zh-CN" altLang="en-US" b="1" u="sng" dirty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文释义</a:t>
            </a:r>
            <a:endParaRPr lang="en-US" altLang="zh-CN" b="1" u="sng" dirty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哪怕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是有丧命等危险的地方我也要进入并为此荡尽财产，如此而做只是为了怀抱尽情享乐的女人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b="1" u="sng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重点难点</a:t>
            </a:r>
            <a:endParaRPr lang="en-US" altLang="zh-CN" b="1" u="sng" dirty="0" smtClean="0">
              <a:solidFill>
                <a:srgbClr val="8D341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重点</a:t>
            </a:r>
            <a:r>
              <a:rPr lang="zh-CN" altLang="en-US" dirty="0" smtClean="0">
                <a:solidFill>
                  <a:srgbClr val="8D341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本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颂体现出强烈贪执异性身体者的疯狂行为和所付出的巨大代价，这里以两种代价为代表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：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1. “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纵险吾亦投”：心甘情愿地铤而走险（例如偷盗、抢劫、私奔等），甚至不惜冒生命危险（例如殉情、自杀等），行为十分疯狂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  <a:p>
            <a:pPr eaLnBrk="1" latinLnBrk="1" hangingPunct="1">
              <a:lnSpc>
                <a:spcPts val="2600"/>
              </a:lnSpc>
            </a:pPr>
            <a:r>
              <a:rPr lang="en-US" altLang="zh-CN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2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. “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资财愿耗尽”：辛辛苦苦挣了钱，自己舍不得花，上供下施也舍不得，自己的资财只愿耗尽在所贪的异性上。</a:t>
            </a:r>
            <a:endParaRPr lang="en-US" altLang="zh-CN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A000120150318A04PWBG">
  <a:themeElements>
    <a:clrScheme name="8_A000120150318A04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C0923E"/>
      </a:accent2>
      <a:accent3>
        <a:srgbClr val="FFFFFF"/>
      </a:accent3>
      <a:accent4>
        <a:srgbClr val="505050"/>
      </a:accent4>
      <a:accent5>
        <a:srgbClr val="C1B9B3"/>
      </a:accent5>
      <a:accent6>
        <a:srgbClr val="AE8437"/>
      </a:accent6>
      <a:hlink>
        <a:srgbClr val="00B0F0"/>
      </a:hlink>
      <a:folHlink>
        <a:srgbClr val="AFB2B4"/>
      </a:folHlink>
    </a:clrScheme>
    <a:fontScheme name="8_A000120150318A04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A000120150318A04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C0923E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E8437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A000120150324A07PWBG">
  <a:themeElements>
    <a:clrScheme name="10_A000120150324A07PWBG 1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826951"/>
      </a:accent1>
      <a:accent2>
        <a:srgbClr val="B78623"/>
      </a:accent2>
      <a:accent3>
        <a:srgbClr val="FFFFFF"/>
      </a:accent3>
      <a:accent4>
        <a:srgbClr val="505050"/>
      </a:accent4>
      <a:accent5>
        <a:srgbClr val="C1B9B3"/>
      </a:accent5>
      <a:accent6>
        <a:srgbClr val="A6791F"/>
      </a:accent6>
      <a:hlink>
        <a:srgbClr val="00B0F0"/>
      </a:hlink>
      <a:folHlink>
        <a:srgbClr val="AFB2B4"/>
      </a:folHlink>
    </a:clrScheme>
    <a:fontScheme name="10_A000120150324A07PWBG">
      <a:majorFont>
        <a:latin typeface="微软雅黑"/>
        <a:ea typeface="微软雅黑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A000120150324A07PWBG 1">
        <a:dk1>
          <a:srgbClr val="5F5F5F"/>
        </a:dk1>
        <a:lt1>
          <a:srgbClr val="FFFFFF"/>
        </a:lt1>
        <a:dk2>
          <a:srgbClr val="5F5F5F"/>
        </a:dk2>
        <a:lt2>
          <a:srgbClr val="FFFFFF"/>
        </a:lt2>
        <a:accent1>
          <a:srgbClr val="826951"/>
        </a:accent1>
        <a:accent2>
          <a:srgbClr val="B78623"/>
        </a:accent2>
        <a:accent3>
          <a:srgbClr val="FFFFFF"/>
        </a:accent3>
        <a:accent4>
          <a:srgbClr val="505050"/>
        </a:accent4>
        <a:accent5>
          <a:srgbClr val="C1B9B3"/>
        </a:accent5>
        <a:accent6>
          <a:srgbClr val="A6791F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2740</Words>
  <Application>Microsoft Office PowerPoint</Application>
  <PresentationFormat>全屏显示(4:3)</PresentationFormat>
  <Paragraphs>171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黑体</vt:lpstr>
      <vt:lpstr>楷体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8_A000120150318A04PWBG</vt:lpstr>
      <vt:lpstr>10_A000120150324A07PWBG</vt:lpstr>
      <vt:lpstr>入行论120课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      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入行论78课</dc:title>
  <dc:creator>Lenovo</dc:creator>
  <cp:lastModifiedBy>Microsoft 帐户</cp:lastModifiedBy>
  <cp:revision>111</cp:revision>
  <dcterms:created xsi:type="dcterms:W3CDTF">2015-10-10T17:40:00Z</dcterms:created>
  <dcterms:modified xsi:type="dcterms:W3CDTF">2026-02-01T11:56:35Z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BF60F0E8B4784805B76F7FF04214A0B6_13</vt:lpwstr>
  </property>
</Properties>
</file>